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69" r:id="rId4"/>
    <p:sldId id="270" r:id="rId5"/>
    <p:sldId id="271" r:id="rId6"/>
    <p:sldId id="272" r:id="rId7"/>
    <p:sldId id="261" r:id="rId8"/>
    <p:sldId id="262" r:id="rId9"/>
    <p:sldId id="264" r:id="rId10"/>
    <p:sldId id="268" r:id="rId11"/>
    <p:sldId id="274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DEF9A-B1AC-4590-85AF-A1B3A4431A6D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10A2-08FA-4E96-A430-FDAB5A383E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59632" y="270892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i="1" u="sng" dirty="0" smtClean="0">
                <a:latin typeface="Times New Roman" pitchFamily="18" charset="0"/>
                <a:cs typeface="Times New Roman" pitchFamily="18" charset="0"/>
              </a:rPr>
              <a:t>ТСЯ и ТЬСЯ в глаголах</a:t>
            </a:r>
            <a:endParaRPr lang="ru-RU" sz="5400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Распределительный диктант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/>
              <a:t>     </a:t>
            </a:r>
            <a:r>
              <a:rPr lang="ru-RU" sz="3600" b="1" dirty="0" smtClean="0">
                <a:solidFill>
                  <a:srgbClr val="002060"/>
                </a:solidFill>
              </a:rPr>
              <a:t>существительное                    глагол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Болит переносица, собрание переносится; </a:t>
            </a:r>
          </a:p>
          <a:p>
            <a:pPr>
              <a:buNone/>
            </a:pPr>
            <a:r>
              <a:rPr lang="ru-RU" dirty="0" smtClean="0"/>
              <a:t>   чистая водица, не стоит с ним водиться; </a:t>
            </a:r>
          </a:p>
          <a:p>
            <a:pPr>
              <a:buNone/>
            </a:pPr>
            <a:r>
              <a:rPr lang="ru-RU" dirty="0" smtClean="0"/>
              <a:t>   белая курица, вулкан курится; острая спица, </a:t>
            </a:r>
          </a:p>
          <a:p>
            <a:pPr>
              <a:buNone/>
            </a:pPr>
            <a:r>
              <a:rPr lang="ru-RU" dirty="0" smtClean="0"/>
              <a:t>   ему не спится.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Устный опрос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    Как объяснить выбор написания –</a:t>
            </a:r>
            <a:r>
              <a:rPr lang="ru-RU" dirty="0" err="1" smtClean="0"/>
              <a:t>тся</a:t>
            </a:r>
            <a:r>
              <a:rPr lang="ru-RU" dirty="0" smtClean="0"/>
              <a:t> и –</a:t>
            </a:r>
            <a:r>
              <a:rPr lang="ru-RU" dirty="0" err="1" smtClean="0"/>
              <a:t>ться</a:t>
            </a:r>
            <a:r>
              <a:rPr lang="ru-RU" dirty="0" smtClean="0"/>
              <a:t> в глаголах?</a:t>
            </a:r>
          </a:p>
          <a:p>
            <a:pPr lvl="0">
              <a:buNone/>
            </a:pPr>
            <a:r>
              <a:rPr lang="ru-RU" dirty="0" smtClean="0"/>
              <a:t>    Приведите примеры написания –</a:t>
            </a:r>
            <a:r>
              <a:rPr lang="ru-RU" dirty="0" err="1" smtClean="0"/>
              <a:t>тся</a:t>
            </a:r>
            <a:r>
              <a:rPr lang="ru-RU" dirty="0" smtClean="0"/>
              <a:t> и –</a:t>
            </a:r>
            <a:r>
              <a:rPr lang="ru-RU" dirty="0" err="1" smtClean="0"/>
              <a:t>ться</a:t>
            </a:r>
            <a:r>
              <a:rPr lang="ru-RU" dirty="0" smtClean="0"/>
              <a:t> в глаголах.</a:t>
            </a:r>
          </a:p>
          <a:p>
            <a:pPr lvl="0">
              <a:buNone/>
            </a:pPr>
            <a:r>
              <a:rPr lang="ru-RU" dirty="0" smtClean="0"/>
              <a:t>    Как на письме обозначается данная орфограмма?</a:t>
            </a:r>
          </a:p>
          <a:p>
            <a:pPr lvl="0">
              <a:buNone/>
            </a:pPr>
            <a:r>
              <a:rPr lang="ru-RU" dirty="0" smtClean="0"/>
              <a:t>    Как поставить глагол в неопределенную форму?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Домашнее задание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Дома вам необходимо выучить правило на странице 106, выполнить упражнение 634 письменно по заданию.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Расскажите о глаголе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  </a:t>
            </a:r>
            <a:r>
              <a:rPr lang="ru-RU" sz="3600" dirty="0" smtClean="0"/>
              <a:t>Глагол - </a:t>
            </a:r>
            <a:r>
              <a:rPr lang="ru-RU" sz="3600" dirty="0"/>
              <a:t>это…</a:t>
            </a:r>
          </a:p>
          <a:p>
            <a:pPr>
              <a:buNone/>
            </a:pPr>
            <a:r>
              <a:rPr lang="ru-RU" sz="3600" dirty="0" smtClean="0"/>
              <a:t>   Глаголы </a:t>
            </a:r>
            <a:r>
              <a:rPr lang="ru-RU" sz="3600" dirty="0"/>
              <a:t>изменяются по</a:t>
            </a:r>
            <a:r>
              <a:rPr lang="ru-RU" sz="3600" dirty="0" smtClean="0"/>
              <a:t>…</a:t>
            </a:r>
          </a:p>
          <a:p>
            <a:pPr>
              <a:buNone/>
            </a:pPr>
            <a:r>
              <a:rPr lang="ru-RU" sz="3600" dirty="0" smtClean="0"/>
              <a:t>   В предложении глагол является…</a:t>
            </a:r>
            <a:endParaRPr lang="ru-RU" sz="3600" dirty="0"/>
          </a:p>
          <a:p>
            <a:pPr>
              <a:buNone/>
            </a:pPr>
            <a:r>
              <a:rPr lang="ru-RU" sz="3600" dirty="0" smtClean="0"/>
              <a:t>   Глаголы </a:t>
            </a:r>
            <a:r>
              <a:rPr lang="ru-RU" sz="3600" dirty="0"/>
              <a:t>в </a:t>
            </a:r>
            <a:r>
              <a:rPr lang="ru-RU" sz="3600" dirty="0" smtClean="0"/>
              <a:t>неопределенной форме отвечают </a:t>
            </a:r>
            <a:r>
              <a:rPr lang="ru-RU" sz="3600" dirty="0"/>
              <a:t>на </a:t>
            </a:r>
            <a:r>
              <a:rPr lang="ru-RU" sz="3600" dirty="0" smtClean="0"/>
              <a:t>вопросы…</a:t>
            </a:r>
          </a:p>
          <a:p>
            <a:pPr>
              <a:buNone/>
            </a:pPr>
            <a:r>
              <a:rPr lang="ru-RU" sz="3600" dirty="0" smtClean="0"/>
              <a:t>   В неопределенной форме глагола после буквы Ч…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928826"/>
          </a:xfrm>
        </p:spPr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C00000"/>
                </a:solidFill>
              </a:rPr>
              <a:t>Поставьте глаголы в неопределенной форме. </a:t>
            </a:r>
            <a:r>
              <a:rPr lang="ru-RU" sz="4800" b="1" dirty="0" smtClean="0">
                <a:solidFill>
                  <a:srgbClr val="C00000"/>
                </a:solidFill>
              </a:rPr>
              <a:t/>
            </a:r>
            <a:br>
              <a:rPr lang="ru-RU" sz="4800" b="1" dirty="0" smtClean="0">
                <a:solidFill>
                  <a:srgbClr val="C00000"/>
                </a:solidFill>
              </a:rPr>
            </a:b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363272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Идешь, бежишь, шагает,</a:t>
            </a:r>
          </a:p>
          <a:p>
            <a:pPr>
              <a:buNone/>
            </a:pPr>
            <a:r>
              <a:rPr lang="ru-RU" sz="4800" dirty="0" smtClean="0"/>
              <a:t>  ходим, мчимся, берегу, учусь,</a:t>
            </a:r>
          </a:p>
          <a:p>
            <a:pPr>
              <a:buNone/>
            </a:pPr>
            <a:r>
              <a:rPr lang="ru-RU" sz="4800" dirty="0" smtClean="0"/>
              <a:t>  любишь, охраняем, испеку ,</a:t>
            </a:r>
          </a:p>
          <a:p>
            <a:pPr>
              <a:buNone/>
            </a:pPr>
            <a:r>
              <a:rPr lang="ru-RU" sz="4800" dirty="0" smtClean="0"/>
              <a:t>  радуюсь.</a:t>
            </a: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00198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5400" b="1" i="1" dirty="0" smtClean="0">
                <a:solidFill>
                  <a:srgbClr val="C00000"/>
                </a:solidFill>
              </a:rPr>
              <a:t>Ч или ЧЬ? </a:t>
            </a:r>
            <a:r>
              <a:rPr lang="ru-RU" sz="5400" dirty="0" smtClean="0">
                <a:solidFill>
                  <a:srgbClr val="C00000"/>
                </a:solidFill>
              </a:rPr>
              <a:t/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endParaRPr lang="ru-RU" sz="5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363272" cy="39830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</a:t>
            </a:r>
            <a:r>
              <a:rPr lang="ru-RU" sz="4800" dirty="0" err="1" smtClean="0"/>
              <a:t>Заже</a:t>
            </a:r>
            <a:r>
              <a:rPr lang="ru-RU" sz="4800" dirty="0" smtClean="0"/>
              <a:t>…, сила…, ре…, </a:t>
            </a:r>
            <a:r>
              <a:rPr lang="ru-RU" sz="4800" dirty="0" err="1" smtClean="0"/>
              <a:t>привле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скрипа…, </a:t>
            </a:r>
            <a:r>
              <a:rPr lang="ru-RU" sz="4800" dirty="0" err="1" smtClean="0"/>
              <a:t>сбере</a:t>
            </a:r>
            <a:r>
              <a:rPr lang="ru-RU" sz="4800" dirty="0" smtClean="0"/>
              <a:t>…, </a:t>
            </a:r>
            <a:r>
              <a:rPr lang="ru-RU" sz="4800" dirty="0" err="1" smtClean="0"/>
              <a:t>испе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кала…, стере…, кума…, </a:t>
            </a:r>
            <a:r>
              <a:rPr lang="ru-RU" sz="4800" dirty="0" err="1" smtClean="0"/>
              <a:t>вра</a:t>
            </a:r>
            <a:r>
              <a:rPr lang="ru-RU" sz="4800" dirty="0" smtClean="0"/>
              <a:t>…,</a:t>
            </a:r>
          </a:p>
          <a:p>
            <a:pPr>
              <a:buNone/>
            </a:pPr>
            <a:r>
              <a:rPr lang="ru-RU" sz="4800" dirty="0" smtClean="0"/>
              <a:t>  обже…, </a:t>
            </a:r>
            <a:r>
              <a:rPr lang="ru-RU" sz="4800" dirty="0" err="1" smtClean="0"/>
              <a:t>гра</a:t>
            </a:r>
            <a:r>
              <a:rPr lang="ru-RU" sz="4800" dirty="0" smtClean="0"/>
              <a:t>…, </a:t>
            </a:r>
            <a:r>
              <a:rPr lang="ru-RU" sz="4800" dirty="0" err="1" smtClean="0"/>
              <a:t>запря</a:t>
            </a:r>
            <a:r>
              <a:rPr lang="ru-RU" sz="4800" dirty="0" smtClean="0"/>
              <a:t>…, зада…        </a:t>
            </a:r>
          </a:p>
          <a:p>
            <a:pPr>
              <a:buNone/>
            </a:pPr>
            <a:endParaRPr lang="ru-RU" sz="36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C00000"/>
                </a:solidFill>
              </a:rPr>
              <a:t>Спишите</a:t>
            </a:r>
            <a:endParaRPr lang="ru-RU" sz="5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Венера (что делает?) загорается.</a:t>
            </a:r>
          </a:p>
          <a:p>
            <a:pPr>
              <a:buNone/>
            </a:pPr>
            <a:r>
              <a:rPr lang="ru-RU" sz="4000" dirty="0" smtClean="0"/>
              <a:t>  Начинает (что делать?) клубиться.</a:t>
            </a:r>
          </a:p>
          <a:p>
            <a:pPr>
              <a:buNone/>
            </a:pPr>
            <a:r>
              <a:rPr lang="ru-RU" sz="4000" dirty="0" smtClean="0"/>
              <a:t>  Солнце (что делает?) поднимается.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C00000"/>
                </a:solidFill>
              </a:rPr>
              <a:t>Запомните!!!</a:t>
            </a:r>
            <a:endParaRPr lang="ru-RU" sz="6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Чтоб не думать, не гадать,</a:t>
            </a:r>
            <a:br>
              <a:rPr lang="ru-RU" dirty="0" smtClean="0"/>
            </a:br>
            <a:r>
              <a:rPr lang="ru-RU" dirty="0" smtClean="0"/>
              <a:t>   Нужно ль мягкий знак писать,</a:t>
            </a:r>
            <a:br>
              <a:rPr lang="ru-RU" dirty="0" smtClean="0"/>
            </a:br>
            <a:r>
              <a:rPr lang="ru-RU" dirty="0" smtClean="0"/>
              <a:t>   Надо помнить, что к глаголу</a:t>
            </a:r>
            <a:br>
              <a:rPr lang="ru-RU" dirty="0" smtClean="0"/>
            </a:br>
            <a:r>
              <a:rPr lang="ru-RU" dirty="0" smtClean="0"/>
              <a:t>   Должен ты вопрос задать.</a:t>
            </a:r>
            <a:br>
              <a:rPr lang="ru-RU" dirty="0" smtClean="0"/>
            </a:br>
            <a:r>
              <a:rPr lang="ru-RU" dirty="0" smtClean="0"/>
              <a:t>   Мягкий знак в вопросе есть,</a:t>
            </a:r>
            <a:br>
              <a:rPr lang="ru-RU" dirty="0" smtClean="0"/>
            </a:br>
            <a:r>
              <a:rPr lang="ru-RU" dirty="0" smtClean="0"/>
              <a:t>   То хвала ему и честь – </a:t>
            </a:r>
            <a:br>
              <a:rPr lang="ru-RU" dirty="0" smtClean="0"/>
            </a:br>
            <a:r>
              <a:rPr lang="ru-RU" dirty="0" smtClean="0"/>
              <a:t>   Нужен тоже он в глаголе.</a:t>
            </a:r>
            <a:br>
              <a:rPr lang="ru-RU" dirty="0" smtClean="0"/>
            </a:br>
            <a:r>
              <a:rPr lang="ru-RU" dirty="0" smtClean="0"/>
              <a:t>   Так всегда учили в школе.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533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sz="4000" b="1" u="sng" dirty="0" smtClean="0">
                <a:solidFill>
                  <a:srgbClr val="C00000"/>
                </a:solidFill>
              </a:rPr>
              <a:t/>
            </a:r>
            <a:br>
              <a:rPr lang="ru-RU" sz="4000" b="1" u="sng" dirty="0" smtClean="0">
                <a:solidFill>
                  <a:srgbClr val="C00000"/>
                </a:solidFill>
              </a:rPr>
            </a:br>
            <a:r>
              <a:rPr lang="ru-RU" sz="4000" b="1" i="1" u="sng" dirty="0" smtClean="0">
                <a:solidFill>
                  <a:srgbClr val="C00000"/>
                </a:solidFill>
              </a:rPr>
              <a:t>Алгоритм правописания –</a:t>
            </a:r>
            <a:r>
              <a:rPr lang="ru-RU" sz="4000" b="1" i="1" u="sng" dirty="0" err="1" smtClean="0">
                <a:solidFill>
                  <a:srgbClr val="C00000"/>
                </a:solidFill>
              </a:rPr>
              <a:t>тся</a:t>
            </a:r>
            <a:r>
              <a:rPr lang="ru-RU" sz="4000" b="1" i="1" u="sng" dirty="0" smtClean="0">
                <a:solidFill>
                  <a:srgbClr val="C00000"/>
                </a:solidFill>
              </a:rPr>
              <a:t> и –</a:t>
            </a:r>
            <a:r>
              <a:rPr lang="ru-RU" sz="4000" b="1" i="1" u="sng" dirty="0" err="1" smtClean="0">
                <a:solidFill>
                  <a:srgbClr val="C00000"/>
                </a:solidFill>
              </a:rPr>
              <a:t>ться</a:t>
            </a:r>
            <a:r>
              <a:rPr lang="ru-RU" sz="3600" b="1" i="1" u="sng" dirty="0" smtClean="0">
                <a:solidFill>
                  <a:srgbClr val="C00000"/>
                </a:solidFill>
              </a:rPr>
              <a:t>.</a:t>
            </a:r>
            <a:r>
              <a:rPr lang="ru-RU" b="1" u="sng" dirty="0" smtClean="0"/>
              <a:t/>
            </a:r>
            <a:br>
              <a:rPr lang="ru-RU" b="1" u="sng" dirty="0" smtClean="0"/>
            </a:br>
            <a:endParaRPr lang="ru-RU" b="1" u="sng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785794"/>
            <a:ext cx="4040188" cy="14287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Неопределенная </a:t>
            </a:r>
          </a:p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форма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708919"/>
            <a:ext cx="4040188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(что делать?) </a:t>
            </a:r>
          </a:p>
          <a:p>
            <a:pPr algn="ctr">
              <a:buNone/>
            </a:pPr>
            <a:r>
              <a:rPr lang="ru-RU" sz="3600" dirty="0" smtClean="0"/>
              <a:t>Учиться	хочу	</a:t>
            </a:r>
          </a:p>
          <a:p>
            <a:pPr algn="ctr">
              <a:buNone/>
            </a:pPr>
            <a:r>
              <a:rPr lang="ru-RU" sz="3600" dirty="0" smtClean="0"/>
              <a:t>Трудиться    могу</a:t>
            </a:r>
            <a:endParaRPr lang="ru-RU" sz="36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785794"/>
            <a:ext cx="4041775" cy="10001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Форма 3-го лица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334523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(что делает?)</a:t>
            </a:r>
          </a:p>
          <a:p>
            <a:pPr algn="ctr">
              <a:buNone/>
            </a:pPr>
            <a:r>
              <a:rPr lang="ru-RU" sz="3600" dirty="0" smtClean="0"/>
              <a:t>Учится   мальчик</a:t>
            </a:r>
          </a:p>
          <a:p>
            <a:pPr algn="ctr">
              <a:buNone/>
            </a:pPr>
            <a:r>
              <a:rPr lang="ru-RU" sz="3600" dirty="0" smtClean="0"/>
              <a:t>Трудится  папа 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</a:rPr>
              <a:t>Спишите, вставляя пропущенные буквы. Объясните правописание глаголов.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Друзья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познают(?)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беде.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Трус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своей тени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боит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Не стыдно не знать, стыдно не учит(?)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Всякий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человек в деле познает(?)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него из рук валит(?)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брат(?)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ничего не сделать.</a:t>
            </a:r>
          </a:p>
          <a:p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aHR0cDovL3NjaG9vbC1ib3gucnUvaW1hZ2VzL3N0b3JpZXMvc2hhYmxvbnlfcHJlemVudGF6aXlfMS5qcGc=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266"/>
            <a:ext cx="9144000" cy="683346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</a:rPr>
              <a:t>Выполните проверку. 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Друзья познаются в беде.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Трус своей тени боится.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Не стыдно не знать, стыдно не учиться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Всякий человек в деле познается.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У него из рук валится.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За все браться- ничего не сделать.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373</Words>
  <Application>Microsoft Office PowerPoint</Application>
  <PresentationFormat>Экран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Расскажите о глаголе</vt:lpstr>
      <vt:lpstr>Поставьте глаголы в неопределенной форме.  </vt:lpstr>
      <vt:lpstr> Ч или ЧЬ?   </vt:lpstr>
      <vt:lpstr>Спишите</vt:lpstr>
      <vt:lpstr>Запомните!!!</vt:lpstr>
      <vt:lpstr> Алгоритм правописания –тся и –ться. </vt:lpstr>
      <vt:lpstr>Спишите, вставляя пропущенные буквы. Объясните правописание глаголов.</vt:lpstr>
      <vt:lpstr>Выполните проверку. </vt:lpstr>
      <vt:lpstr>Распределительный диктант </vt:lpstr>
      <vt:lpstr>Устный опрос</vt:lpstr>
      <vt:lpstr>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Расскажите о глаголе</dc:title>
  <dc:creator>UserXP</dc:creator>
  <cp:lastModifiedBy>fjdj</cp:lastModifiedBy>
  <cp:revision>17</cp:revision>
  <dcterms:created xsi:type="dcterms:W3CDTF">2013-04-06T05:26:50Z</dcterms:created>
  <dcterms:modified xsi:type="dcterms:W3CDTF">2021-11-29T14:14:12Z</dcterms:modified>
</cp:coreProperties>
</file>