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73" r:id="rId4"/>
    <p:sldId id="259" r:id="rId5"/>
    <p:sldId id="261" r:id="rId6"/>
    <p:sldId id="260" r:id="rId7"/>
    <p:sldId id="267" r:id="rId8"/>
    <p:sldId id="262" r:id="rId9"/>
    <p:sldId id="264" r:id="rId10"/>
    <p:sldId id="270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FF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2" d="100"/>
          <a:sy n="62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78AF-278C-4EB2-8327-9D91928D0D58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85803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5F1A-DAD2-494F-9DCA-6EE8AE8BDEA8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19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CA54-5708-4B1B-AACD-FD1A69A5A42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4718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D2FA-9ACB-4AC5-B94B-1347B305D73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18505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EE816-E431-4F4C-A34C-BC683299DB25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9207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5B94-B890-46BD-9A70-D7BE84FC9C15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01886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49F7-5BEA-4CB4-BD2A-BA05A456B9D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179473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5985-1F12-49E5-B4FF-773210C41A1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75797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E95E3-D49A-42A6-B0E6-E409BF8F7A7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383218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E124-9FF9-4ACE-ADDC-BBDFBDE8284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42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6BF9-D33A-4D44-B8EF-963CBB02CFE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="" xmlns:p14="http://schemas.microsoft.com/office/powerpoint/2010/main" val="262854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96EECA-F3AA-4743-935E-D5BA07839169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916832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atin typeface="Monotype Corsiva" pitchFamily="66" charset="0"/>
              </a:rPr>
              <a:t>Буквы а и о в корнях </a:t>
            </a:r>
          </a:p>
          <a:p>
            <a:pPr algn="ctr"/>
            <a:r>
              <a:rPr lang="ru-RU" sz="5400" b="1" i="1" dirty="0" smtClean="0">
                <a:latin typeface="Monotype Corsiva" pitchFamily="66" charset="0"/>
              </a:rPr>
              <a:t>–</a:t>
            </a:r>
            <a:r>
              <a:rPr lang="ru-RU" sz="5400" b="1" i="1" dirty="0" err="1" smtClean="0">
                <a:latin typeface="Monotype Corsiva" pitchFamily="66" charset="0"/>
              </a:rPr>
              <a:t>кас</a:t>
            </a:r>
            <a:r>
              <a:rPr lang="ru-RU" sz="5400" b="1" i="1" dirty="0" smtClean="0">
                <a:latin typeface="Monotype Corsiva" pitchFamily="66" charset="0"/>
              </a:rPr>
              <a:t>- и –кос-</a:t>
            </a:r>
            <a:endParaRPr lang="ru-RU" sz="54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09029136223.jp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329" t="6075" r="4008" b="70003"/>
          <a:stretch/>
        </p:blipFill>
        <p:spPr>
          <a:xfrm>
            <a:off x="6660232" y="2248689"/>
            <a:ext cx="1963271" cy="1640541"/>
          </a:xfrm>
          <a:prstGeom prst="rect">
            <a:avLst/>
          </a:prstGeom>
        </p:spPr>
      </p:pic>
      <p:pic>
        <p:nvPicPr>
          <p:cNvPr id="5" name="Рисунок 4" descr="409029136223.jp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611" t="37154" r="8523" b="31767"/>
          <a:stretch/>
        </p:blipFill>
        <p:spPr>
          <a:xfrm>
            <a:off x="611560" y="3889230"/>
            <a:ext cx="1223682" cy="21313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5879"/>
            <a:ext cx="6984776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916833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§39 (выучить правило); упр.231+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тетр.-помощницу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(стр.105-106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Образец: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3717032"/>
            <a:ext cx="43924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косой (дождь ) - косо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717032"/>
            <a:ext cx="280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коснуться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3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404664"/>
            <a:ext cx="6336704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Морфемная пятиминутка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9168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Холодноватый, выкинуть, писатель </a:t>
            </a:r>
          </a:p>
        </p:txBody>
      </p:sp>
    </p:spTree>
    <p:extLst>
      <p:ext uri="{BB962C8B-B14F-4D97-AF65-F5344CB8AC3E}">
        <p14:creationId xmlns="" xmlns:p14="http://schemas.microsoft.com/office/powerpoint/2010/main" val="3856279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2816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Касаюсь стены рукой, русая коса (косы), скосить (косит) траву, коснитесь пола пальцами рук, косой (косо) угол, тебя не касается, трудолюбивый косарь (косит) 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, коснулся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трудного вопроса.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3219" y="4243920"/>
            <a:ext cx="7272808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Опираясь на схемы, расскажите правило.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260648"/>
            <a:ext cx="7056784" cy="830997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орфограмму и вставьте пропущенную букву.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63" y="1804245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Пол..гать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..стался,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пол..жить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р..сток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гательное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гаемое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щивание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снуться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496276" y="4858714"/>
            <a:ext cx="6446694" cy="1479310"/>
            <a:chOff x="1891062" y="1059019"/>
            <a:chExt cx="6446694" cy="147931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891062" y="1077887"/>
              <a:ext cx="3096344" cy="1459801"/>
              <a:chOff x="899592" y="2459320"/>
              <a:chExt cx="3096344" cy="1459801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899592" y="2564904"/>
                <a:ext cx="3096344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36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(-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36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-)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га-</a:t>
                </a:r>
              </a:p>
            </p:txBody>
          </p:sp>
          <p:sp>
            <p:nvSpPr>
              <p:cNvPr id="38" name="Arc 13"/>
              <p:cNvSpPr>
                <a:spLocks/>
              </p:cNvSpPr>
              <p:nvPr/>
            </p:nvSpPr>
            <p:spPr bwMode="auto">
              <a:xfrm rot="18856850">
                <a:off x="1335871" y="2459321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9" name="Arc 13"/>
              <p:cNvSpPr>
                <a:spLocks/>
              </p:cNvSpPr>
              <p:nvPr/>
            </p:nvSpPr>
            <p:spPr bwMode="auto">
              <a:xfrm rot="18856850">
                <a:off x="2738226" y="2459320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5457436" y="1059019"/>
              <a:ext cx="2880320" cy="1479310"/>
              <a:chOff x="5076056" y="2459319"/>
              <a:chExt cx="2880320" cy="147931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76056" y="2584412"/>
                <a:ext cx="288032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-р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с- 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ж-</a:t>
                </a:r>
              </a:p>
            </p:txBody>
          </p:sp>
          <p:sp>
            <p:nvSpPr>
              <p:cNvPr id="36" name="Arc 13"/>
              <p:cNvSpPr>
                <a:spLocks/>
              </p:cNvSpPr>
              <p:nvPr/>
            </p:nvSpPr>
            <p:spPr bwMode="auto">
              <a:xfrm rot="18856850">
                <a:off x="5330513" y="2459319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2339752" y="1721729"/>
              <a:ext cx="643036" cy="62548"/>
              <a:chOff x="2339752" y="1721729"/>
              <a:chExt cx="643036" cy="62548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339752" y="1721730"/>
                <a:ext cx="25428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2699792" y="1721729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2711397" y="1784276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3730502" y="1721729"/>
              <a:ext cx="643036" cy="62548"/>
              <a:chOff x="2339752" y="1721729"/>
              <a:chExt cx="643036" cy="62548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339752" y="1721730"/>
                <a:ext cx="25428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2699792" y="1721729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2711397" y="1784276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5868144" y="1729080"/>
              <a:ext cx="507340" cy="62548"/>
              <a:chOff x="2339752" y="1721729"/>
              <a:chExt cx="643036" cy="62548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339752" y="1721730"/>
                <a:ext cx="25428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V="1">
                <a:off x="2699792" y="1721729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2711397" y="1784276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960735" y="2419293"/>
              <a:ext cx="20062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330794" y="2419293"/>
              <a:ext cx="20062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2739318" y="1908436"/>
              <a:ext cx="215548" cy="239832"/>
              <a:chOff x="683568" y="2383801"/>
              <a:chExt cx="215548" cy="239832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683568" y="2384441"/>
                <a:ext cx="107060" cy="23919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 flipV="1">
                <a:off x="790628" y="2383801"/>
                <a:ext cx="108488" cy="239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4287" y="2444115"/>
            <a:ext cx="5963578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себя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945" y="3429000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гать, отр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сти, сл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жение, предл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жение, разр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стался, водор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сли, пол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жить, 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сток, прил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гательное, зар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сти, сл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гаемое, выр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щивание.</a:t>
            </a:r>
          </a:p>
          <a:p>
            <a:pPr indent="45720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снуться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2159732" y="367080"/>
            <a:ext cx="6446694" cy="1479310"/>
            <a:chOff x="1891062" y="1059019"/>
            <a:chExt cx="6446694" cy="147931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891062" y="1077887"/>
              <a:ext cx="3096344" cy="1459801"/>
              <a:chOff x="899592" y="2459320"/>
              <a:chExt cx="3096344" cy="14598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99592" y="2564904"/>
                <a:ext cx="3096344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36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(-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lang="ru-RU" sz="36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-)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га-</a:t>
                </a:r>
              </a:p>
            </p:txBody>
          </p:sp>
          <p:sp>
            <p:nvSpPr>
              <p:cNvPr id="8" name="Arc 13"/>
              <p:cNvSpPr>
                <a:spLocks/>
              </p:cNvSpPr>
              <p:nvPr/>
            </p:nvSpPr>
            <p:spPr bwMode="auto">
              <a:xfrm rot="18856850">
                <a:off x="1335871" y="2459321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9" name="Arc 13"/>
              <p:cNvSpPr>
                <a:spLocks/>
              </p:cNvSpPr>
              <p:nvPr/>
            </p:nvSpPr>
            <p:spPr bwMode="auto">
              <a:xfrm rot="18856850">
                <a:off x="2738226" y="2459320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457436" y="1059019"/>
              <a:ext cx="2880320" cy="1479310"/>
              <a:chOff x="5076056" y="2459319"/>
              <a:chExt cx="2880320" cy="147931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076056" y="2584412"/>
                <a:ext cx="288032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-р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с- 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ж-</a:t>
                </a:r>
              </a:p>
            </p:txBody>
          </p:sp>
          <p:sp>
            <p:nvSpPr>
              <p:cNvPr id="10" name="Arc 13"/>
              <p:cNvSpPr>
                <a:spLocks/>
              </p:cNvSpPr>
              <p:nvPr/>
            </p:nvSpPr>
            <p:spPr bwMode="auto">
              <a:xfrm rot="18856850">
                <a:off x="5330513" y="2459319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2339752" y="1721729"/>
              <a:ext cx="643036" cy="62548"/>
              <a:chOff x="2339752" y="1721729"/>
              <a:chExt cx="643036" cy="62548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339752" y="1721730"/>
                <a:ext cx="25428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2699792" y="1721729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2711397" y="1784276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3730502" y="1721729"/>
              <a:ext cx="643036" cy="62548"/>
              <a:chOff x="2339752" y="1721729"/>
              <a:chExt cx="643036" cy="62548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339752" y="1721730"/>
                <a:ext cx="25428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2699792" y="1721729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2711397" y="1784276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5868144" y="1729080"/>
              <a:ext cx="507340" cy="62548"/>
              <a:chOff x="2339752" y="1721729"/>
              <a:chExt cx="643036" cy="62548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339752" y="1721730"/>
                <a:ext cx="25428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V="1">
                <a:off x="2699792" y="1721729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2711397" y="1784276"/>
                <a:ext cx="271391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960735" y="2419293"/>
              <a:ext cx="20062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330794" y="2419293"/>
              <a:ext cx="20062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Группа 41"/>
            <p:cNvGrpSpPr/>
            <p:nvPr/>
          </p:nvGrpSpPr>
          <p:grpSpPr>
            <a:xfrm>
              <a:off x="2739318" y="1908436"/>
              <a:ext cx="215548" cy="239832"/>
              <a:chOff x="683568" y="2383801"/>
              <a:chExt cx="215548" cy="239832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683568" y="2384441"/>
                <a:ext cx="107060" cy="23919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flipH="1" flipV="1">
                <a:off x="790628" y="2383801"/>
                <a:ext cx="108488" cy="239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799692" y="501317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13498" y="503749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644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6252" y="459311"/>
            <a:ext cx="6723184" cy="89769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3200" i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Буквы а и о в корне -</a:t>
            </a:r>
            <a:r>
              <a:rPr lang="ru-RU" sz="3200" i="1" dirty="0" err="1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кас</a:t>
            </a:r>
            <a:r>
              <a:rPr lang="ru-RU" sz="3200" i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- ― - кос-</a:t>
            </a:r>
            <a:endParaRPr lang="ru-RU" sz="3200" i="1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5765" y="1602026"/>
            <a:ext cx="6824158" cy="461665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115 (читаем правило).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E:\Домашний\Мои рисунки\Школа\Рисунок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1" y="1357002"/>
            <a:ext cx="1737684" cy="14133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3025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041" y="162880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 Внимательно прочитайте словосочетания. Объясните орфограмму, запишите словосочетания, обозначая условия выбора данной орфограммы.</a:t>
            </a:r>
          </a:p>
          <a:p>
            <a:pPr algn="just"/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Прикоснуться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воде,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соприк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саться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огнём,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коснитесь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касаться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818594" y="4585816"/>
            <a:ext cx="5328592" cy="1746638"/>
            <a:chOff x="2195736" y="4815293"/>
            <a:chExt cx="5328592" cy="1746638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2195736" y="4869160"/>
              <a:ext cx="5328592" cy="1692771"/>
              <a:chOff x="2195736" y="4869160"/>
              <a:chExt cx="5328592" cy="1692771"/>
            </a:xfrm>
          </p:grpSpPr>
          <p:sp>
            <p:nvSpPr>
              <p:cNvPr id="10" name="Arc 13"/>
              <p:cNvSpPr>
                <a:spLocks/>
              </p:cNvSpPr>
              <p:nvPr/>
            </p:nvSpPr>
            <p:spPr bwMode="auto">
              <a:xfrm rot="18856850">
                <a:off x="4593332" y="5824507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195736" y="4869160"/>
                <a:ext cx="5328592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ru-RU" sz="40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  <a:p>
                <a:pPr algn="ctr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</a:t>
                </a:r>
                <a:r>
                  <a:rPr lang="ru-RU" sz="4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с-</a:t>
                </a:r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4394409" y="4815293"/>
              <a:ext cx="950539" cy="533400"/>
              <a:chOff x="4394409" y="4815293"/>
              <a:chExt cx="950539" cy="533400"/>
            </a:xfrm>
          </p:grpSpPr>
          <p:sp>
            <p:nvSpPr>
              <p:cNvPr id="9" name="Arc 13"/>
              <p:cNvSpPr>
                <a:spLocks/>
              </p:cNvSpPr>
              <p:nvPr/>
            </p:nvSpPr>
            <p:spPr bwMode="auto">
              <a:xfrm rot="18856850">
                <a:off x="4394409" y="4815293"/>
                <a:ext cx="533400" cy="533400"/>
              </a:xfrm>
              <a:custGeom>
                <a:avLst/>
                <a:gdLst>
                  <a:gd name="T0" fmla="*/ 0 w 21600"/>
                  <a:gd name="T1" fmla="*/ 0 h 21600"/>
                  <a:gd name="T2" fmla="*/ 533400 w 21600"/>
                  <a:gd name="T3" fmla="*/ 533400 h 21600"/>
                  <a:gd name="T4" fmla="*/ 0 w 21600"/>
                  <a:gd name="T5" fmla="*/ 53340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5129400" y="4885899"/>
                <a:ext cx="215548" cy="239832"/>
                <a:chOff x="2344532" y="5708131"/>
                <a:chExt cx="215548" cy="239832"/>
              </a:xfrm>
            </p:grpSpPr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flipV="1">
                  <a:off x="2344532" y="5708771"/>
                  <a:ext cx="107060" cy="23919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flipH="1" flipV="1">
                  <a:off x="2451592" y="5708131"/>
                  <a:ext cx="108488" cy="239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="" xmlns:p14="http://schemas.microsoft.com/office/powerpoint/2010/main" val="2907613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409029136223.jp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945" t="76042" r="6730" b="5208"/>
          <a:stretch/>
        </p:blipFill>
        <p:spPr>
          <a:xfrm>
            <a:off x="6948264" y="4869160"/>
            <a:ext cx="2034371" cy="1879130"/>
          </a:xfrm>
          <a:prstGeom prst="rect">
            <a:avLst/>
          </a:prstGeom>
        </p:spPr>
      </p:pic>
      <p:pic>
        <p:nvPicPr>
          <p:cNvPr id="9" name="Рисунок 8" descr="40902913622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3" r="65582" b="67709"/>
          <a:stretch>
            <a:fillRect/>
          </a:stretch>
        </p:blipFill>
        <p:spPr>
          <a:xfrm>
            <a:off x="6696619" y="2770165"/>
            <a:ext cx="2286016" cy="2214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260648"/>
            <a:ext cx="5933256" cy="584775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Лингвистическая задача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36" y="1862224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К..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траву лучше рано утром. 2) Едва к..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снулся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разговоре щекотливой темы. 3) У москвички две к..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сички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4)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сайтесь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проводам! 5) Дом стоял на речной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к..се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4976" y="4021284"/>
            <a:ext cx="6743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предложения, в которых однокоренные слова имеют значение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«дотрагиваться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чего-нибудь, прикасаться к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чему-то».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Выделите в этих словах корень.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Сделайте вывод о правописании гласных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– о в корне -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― -кос-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12369" y="4221088"/>
            <a:ext cx="8280920" cy="954107"/>
            <a:chOff x="360622" y="4068155"/>
            <a:chExt cx="8280920" cy="954107"/>
          </a:xfrm>
        </p:grpSpPr>
        <p:sp>
          <p:nvSpPr>
            <p:cNvPr id="12" name="TextBox 11"/>
            <p:cNvSpPr txBox="1"/>
            <p:nvPr/>
          </p:nvSpPr>
          <p:spPr>
            <a:xfrm>
              <a:off x="360622" y="4068155"/>
              <a:ext cx="82809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Едва к..</a:t>
              </a:r>
              <a:r>
                <a:rPr lang="ru-RU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снулся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разговоре щекотливой темы. </a:t>
              </a:r>
            </a:p>
            <a:p>
              <a:pPr algn="just"/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Не </a:t>
              </a:r>
              <a:r>
                <a:rPr lang="ru-RU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  <a:r>
                <a:rPr lang="ru-RU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сайтесь</a:t>
              </a: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 проводам!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51720" y="4545208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63688" y="4109112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7664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605879"/>
            <a:ext cx="6984776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Различайте корни </a:t>
            </a:r>
            <a:r>
              <a:rPr lang="ru-RU" sz="2800" i="1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i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кос- </a:t>
            </a:r>
            <a:r>
              <a:rPr lang="ru-RU" sz="2800" i="1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― - </a:t>
            </a:r>
            <a:r>
              <a:rPr lang="ru-RU" sz="2800" i="1" dirty="0" err="1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кас</a:t>
            </a:r>
            <a:r>
              <a:rPr lang="ru-RU" sz="2800" i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- и -кос-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5711862"/>
              </p:ext>
            </p:extLst>
          </p:nvPr>
        </p:nvGraphicFramePr>
        <p:xfrm>
          <a:off x="1475656" y="1935481"/>
          <a:ext cx="6696744" cy="1554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48372"/>
                <a:gridCol w="33483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Century Schoolbook" panose="02040604050505020304" pitchFamily="18" charset="0"/>
                        </a:rPr>
                        <a:t>-кос- ― - </a:t>
                      </a:r>
                      <a:r>
                        <a:rPr lang="ru-RU" sz="3200" dirty="0" err="1" smtClean="0">
                          <a:latin typeface="Century Schoolbook" panose="02040604050505020304" pitchFamily="18" charset="0"/>
                        </a:rPr>
                        <a:t>кас</a:t>
                      </a:r>
                      <a:r>
                        <a:rPr lang="ru-RU" sz="3200" dirty="0" smtClean="0">
                          <a:latin typeface="Century Schoolbook" panose="02040604050505020304" pitchFamily="18" charset="0"/>
                        </a:rPr>
                        <a:t>- </a:t>
                      </a:r>
                      <a:endParaRPr lang="ru-RU" sz="32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Century Schoolbook" panose="02040604050505020304" pitchFamily="18" charset="0"/>
                        </a:rPr>
                        <a:t>-кос-</a:t>
                      </a:r>
                      <a:endParaRPr lang="ru-RU" sz="3200" dirty="0" smtClean="0">
                        <a:latin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3686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Кас</a:t>
                      </a:r>
                      <a:r>
                        <a:rPr lang="ru-RU" sz="2400" dirty="0" smtClean="0">
                          <a:latin typeface="Century Schoolbook" panose="02040604050505020304" pitchFamily="18" charset="0"/>
                        </a:rPr>
                        <a:t>аться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dirty="0" smtClean="0">
                          <a:latin typeface="Century Schoolbook" panose="02040604050505020304" pitchFamily="18" charset="0"/>
                        </a:rPr>
                        <a:t>При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кос</a:t>
                      </a:r>
                      <a:r>
                        <a:rPr lang="ru-RU" sz="2400" dirty="0" smtClean="0">
                          <a:latin typeface="Century Schoolbook" panose="02040604050505020304" pitchFamily="18" charset="0"/>
                        </a:rPr>
                        <a:t>новение</a:t>
                      </a:r>
                      <a:r>
                        <a:rPr lang="ru-RU" sz="2400" baseline="0" dirty="0" smtClean="0">
                          <a:latin typeface="Century Schoolbook" panose="02040604050505020304" pitchFamily="18" charset="0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Кос</a:t>
                      </a:r>
                      <a:r>
                        <a:rPr lang="ru-RU" sz="2400" dirty="0" smtClean="0">
                          <a:latin typeface="Century Schoolbook" panose="02040604050505020304" pitchFamily="18" charset="0"/>
                        </a:rPr>
                        <a:t>а</a:t>
                      </a:r>
                      <a:r>
                        <a:rPr lang="ru-RU" sz="2400" baseline="0" dirty="0" smtClean="0">
                          <a:latin typeface="Century Schoolbook" panose="02040604050505020304" pitchFamily="18" charset="0"/>
                        </a:rPr>
                        <a:t> – 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кос</a:t>
                      </a:r>
                      <a:r>
                        <a:rPr lang="ru-RU" sz="2400" baseline="0" dirty="0" smtClean="0">
                          <a:latin typeface="Century Schoolbook" panose="02040604050505020304" pitchFamily="18" charset="0"/>
                        </a:rPr>
                        <a:t>ы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Кос</a:t>
                      </a:r>
                      <a:r>
                        <a:rPr lang="ru-RU" sz="2400" baseline="0" dirty="0" smtClean="0">
                          <a:latin typeface="Century Schoolbook" panose="02040604050505020304" pitchFamily="18" charset="0"/>
                        </a:rPr>
                        <a:t>ить – 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Century Schoolbook" panose="02040604050505020304" pitchFamily="18" charset="0"/>
                        </a:rPr>
                        <a:t>кос</a:t>
                      </a:r>
                      <a:r>
                        <a:rPr lang="ru-RU" sz="2400" baseline="0" dirty="0" smtClean="0">
                          <a:latin typeface="Century Schoolbook" panose="02040604050505020304" pitchFamily="18" charset="0"/>
                        </a:rPr>
                        <a:t>ит </a:t>
                      </a:r>
                      <a:endParaRPr lang="ru-RU" sz="24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6279395" y="2420888"/>
            <a:ext cx="144016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660232" y="2963979"/>
            <a:ext cx="144016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580112" y="2420888"/>
            <a:ext cx="144016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674695" y="2888487"/>
            <a:ext cx="144016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409029136223.jpg"/>
          <p:cNvPicPr>
            <a:picLocks noChangeAspect="1"/>
          </p:cNvPicPr>
          <p:nvPr/>
        </p:nvPicPr>
        <p:blipFill>
          <a:blip r:embed="rId2" cstate="print"/>
          <a:srcRect r="36441" b="65625"/>
          <a:stretch>
            <a:fillRect/>
          </a:stretch>
        </p:blipFill>
        <p:spPr>
          <a:xfrm>
            <a:off x="2874333" y="4725143"/>
            <a:ext cx="3281843" cy="17771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1241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</TotalTime>
  <Words>367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fjdj</cp:lastModifiedBy>
  <cp:revision>441</cp:revision>
  <dcterms:created xsi:type="dcterms:W3CDTF">2010-05-23T14:28:12Z</dcterms:created>
  <dcterms:modified xsi:type="dcterms:W3CDTF">2021-11-29T14:16:30Z</dcterms:modified>
</cp:coreProperties>
</file>