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99CA-18E3-40A3-8500-15F153185FA4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795C-EA30-48AC-9989-FE6145F9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121F-A251-4207-A96A-B274C6D8881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84AB-826C-4A93-B1AC-06145C3BC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DE52-121A-4B10-82D2-45EA95C0E586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D017-CD0E-477D-B0A2-820EEF13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1CD8-8A21-40CE-B05C-C36C267ED7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56246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2985-A183-412E-A307-286DB8214D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610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E8A-EA1B-47D6-A2B1-1EACE95C7E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56100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190C-1138-4870-B2D1-9922AE17E2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4279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CA2F-5390-4CA6-91B9-6DD5B681FC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95041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BF53-774A-429A-91C3-303DE890AE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8509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0821-8BCC-4F7B-BE3F-DC50EA064F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37150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E46E-1CD3-4FD6-AC06-19641B0DD2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5271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2914-7555-4C57-A055-3C95DF653FD6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7980-E605-47A2-B43E-6A0A455BB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37E9-1A7B-4600-84B3-19B2ABD93D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12089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E1AF-1230-4E76-8C44-0D6820849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93478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EE52-11B0-456F-979A-E249B72C0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90052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49E9-91E0-403F-B9C8-040005640E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29723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605A-A5F6-4784-A2BB-A79E88638B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77590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4FFFD-FCB9-4352-82B4-ED9F25D0EA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875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E56D-92CC-4D9D-BF9D-DA72C95C5F93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CD89-3A50-47EF-9AA5-ABE978AD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8C67-FA10-4849-858E-515BCEC2EA40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8919-D1CD-40A1-A6C7-21780A851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B924-799E-4815-B5CB-C96F3D54A877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90DC-7B03-48C9-BDBE-F0FA3AC6D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3F8F-7D82-4386-BD5D-86366D4B369E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103C-84DB-4190-8707-CC017F44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F456-B705-494F-9EFA-ED0F6930FC1E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4F63-9215-4746-801E-7342665F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83EF-B6D9-4242-B45A-0B845F888FC6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C1D6-6E89-4A4E-8F3F-01D90C275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AE7C-F3F7-44CB-904C-501D81104B7B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5576-ECAB-4FA2-8FB1-D4105D2B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A91D6C-BA52-442B-BF35-93D2C60C66C4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3D97B-42DF-47FF-822C-F5BAB26BD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EF2A06-10B5-4887-A290-85FC636E5D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0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2006-01.photosight.ru/04/120758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exclusivsteklo.ru/images/74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owerclip.ru/uploads/photos/4645.jpg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5" t="1758" r="1955" b="1588"/>
          <a:stretch>
            <a:fillRect/>
          </a:stretch>
        </p:blipFill>
        <p:spPr bwMode="auto">
          <a:xfrm>
            <a:off x="0" y="0"/>
            <a:ext cx="4805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vin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773238"/>
            <a:ext cx="18621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7938" y="5572125"/>
            <a:ext cx="1479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(1711 – 1765)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5357813" y="3786188"/>
            <a:ext cx="3384550" cy="1628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 Antiqua"/>
              </a:rPr>
              <a:t>МИХАИЛ </a:t>
            </a:r>
          </a:p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 Antiqua"/>
              </a:rPr>
              <a:t>ВАСИЛЬЕВИЧ</a:t>
            </a:r>
          </a:p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 Antiqua"/>
              </a:rPr>
              <a:t>ЛОМОНОСОВ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pPr algn="ctr"/>
            <a:r>
              <a:rPr lang="ru-RU" dirty="0" smtClean="0">
                <a:latin typeface="Book Antiqua" pitchFamily="18" charset="0"/>
              </a:rPr>
              <a:t>Заслуга Ломоносова 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250704" cy="5289451"/>
          </a:xfrm>
        </p:spPr>
        <p:txBody>
          <a:bodyPr/>
          <a:lstStyle/>
          <a:p>
            <a:r>
              <a:rPr lang="ru-RU" sz="1800" dirty="0" smtClean="0">
                <a:latin typeface="Book Antiqua" pitchFamily="18" charset="0"/>
              </a:rPr>
              <a:t>Похвальная ода под пером Ломоносова перестала быть «должностным жанром», т.е. жанром только хвалебным, только </a:t>
            </a:r>
            <a:r>
              <a:rPr lang="ru-RU" sz="1800" dirty="0" err="1" smtClean="0">
                <a:latin typeface="Book Antiqua" pitchFamily="18" charset="0"/>
              </a:rPr>
              <a:t>славословным</a:t>
            </a:r>
            <a:r>
              <a:rPr lang="ru-RU" sz="1800" dirty="0" smtClean="0">
                <a:latin typeface="Book Antiqua" pitchFamily="18" charset="0"/>
              </a:rPr>
              <a:t>. Не заслуги Елизаветы волнуют Ломоносова, а настоящее и будущее России. Одический поэт выступает от лица всей нации и сознаёт себя выразителем общегосударственной точки зрения. Поэзия становится в его понимании великой национальной силой, равной по своему значению и могуществу  верховной власти.</a:t>
            </a:r>
            <a:endParaRPr lang="ru-RU" sz="1800" dirty="0">
              <a:latin typeface="Book Antiqu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636912"/>
            <a:ext cx="5111750" cy="3250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89129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548681"/>
            <a:ext cx="2602632" cy="2520280"/>
          </a:xfrm>
        </p:spPr>
        <p:txBody>
          <a:bodyPr/>
          <a:lstStyle/>
          <a:p>
            <a:r>
              <a:rPr lang="ru-RU" sz="1800" dirty="0" smtClean="0">
                <a:latin typeface="Book Antiqua" pitchFamily="18" charset="0"/>
              </a:rPr>
              <a:t>В «Оде…» возникает мифологический образ Минервы – богини мудрости. Это аллегорическое изображение … КОГО? или ЧЕГО?</a:t>
            </a:r>
            <a:endParaRPr lang="ru-RU" sz="1800" dirty="0">
              <a:latin typeface="Book Antiqu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4664"/>
            <a:ext cx="3894822" cy="5853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Мариана\Desktop\0_6879f_c225097f_X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3910726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3320988"/>
            <a:ext cx="309634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ook Antiqua" pitchFamily="18" charset="0"/>
              </a:rPr>
              <a:t>а</a:t>
            </a:r>
            <a:r>
              <a:rPr lang="ru-RU" sz="2800" dirty="0" smtClean="0">
                <a:latin typeface="Book Antiqua" pitchFamily="18" charset="0"/>
              </a:rPr>
              <a:t>ллегория науки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18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898776" cy="5289451"/>
          </a:xfrm>
        </p:spPr>
        <p:txBody>
          <a:bodyPr/>
          <a:lstStyle/>
          <a:p>
            <a:r>
              <a:rPr lang="ru-RU" sz="1800" dirty="0" smtClean="0">
                <a:latin typeface="Book Antiqua" pitchFamily="18" charset="0"/>
              </a:rPr>
              <a:t>Ломоносов использует не только зрительные представления. Какое художественное средство, явно рассчитанное на эстетический эффект, используется  в следующих строках:</a:t>
            </a:r>
          </a:p>
          <a:p>
            <a:endParaRPr lang="ru-RU" sz="18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Плутон в расселинах мятётся,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Что россам в руки предаётся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Драгой его металл из гор…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703" y="506061"/>
            <a:ext cx="4140096" cy="436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23528" y="5157192"/>
            <a:ext cx="3672408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звукопись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843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836713"/>
            <a:ext cx="3898776" cy="3312368"/>
          </a:xfrm>
        </p:spPr>
        <p:txBody>
          <a:bodyPr/>
          <a:lstStyle/>
          <a:p>
            <a:r>
              <a:rPr lang="ru-RU" sz="1800" dirty="0" smtClean="0">
                <a:latin typeface="Book Antiqua" pitchFamily="18" charset="0"/>
              </a:rPr>
              <a:t>Как называются в русском языке слова, которые использовал Ломоносов в оде:</a:t>
            </a:r>
            <a:endParaRPr lang="ru-RU" sz="18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000" dirty="0" err="1" smtClean="0">
                <a:solidFill>
                  <a:srgbClr val="C00000"/>
                </a:solidFill>
                <a:latin typeface="Monotype Corsiva" pitchFamily="66" charset="0"/>
              </a:rPr>
              <a:t>сребро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и злато»,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«Петрова дщерь»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157192"/>
            <a:ext cx="3672408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старославянизмы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589" y="1556792"/>
            <a:ext cx="455643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Мариана\Desktop\25a63a01b5d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8033"/>
            <a:ext cx="4608512" cy="5859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304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547664" y="836713"/>
            <a:ext cx="6192688" cy="1224135"/>
          </a:xfrm>
        </p:spPr>
        <p:txBody>
          <a:bodyPr/>
          <a:lstStyle/>
          <a:p>
            <a:pPr algn="ctr"/>
            <a:r>
              <a:rPr lang="ru-RU" sz="1800" dirty="0" smtClean="0">
                <a:latin typeface="Book Antiqua" pitchFamily="18" charset="0"/>
              </a:rPr>
              <a:t>Что в современном языке называется </a:t>
            </a:r>
            <a:endParaRPr lang="ru-RU" sz="18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4000" dirty="0" err="1" smtClean="0">
                <a:solidFill>
                  <a:srgbClr val="C00000"/>
                </a:solidFill>
                <a:latin typeface="Monotype Corsiva" pitchFamily="66" charset="0"/>
              </a:rPr>
              <a:t>Секвана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5805264"/>
            <a:ext cx="42484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ook Antiqua" pitchFamily="18" charset="0"/>
              </a:rPr>
              <a:t>р</a:t>
            </a:r>
            <a:r>
              <a:rPr lang="ru-RU" sz="2800" dirty="0" smtClean="0">
                <a:latin typeface="Book Antiqua" pitchFamily="18" charset="0"/>
              </a:rPr>
              <a:t>ека Сена в Париже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348880"/>
            <a:ext cx="7634998" cy="3194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80556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836713"/>
            <a:ext cx="3168352" cy="3312368"/>
          </a:xfrm>
        </p:spPr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>Что приобретает ода</a:t>
            </a:r>
          </a:p>
          <a:p>
            <a:r>
              <a:rPr lang="ru-RU" sz="2000" dirty="0" smtClean="0">
                <a:latin typeface="Book Antiqua" pitchFamily="18" charset="0"/>
              </a:rPr>
              <a:t>благодаря таким поэтическим принципам?</a:t>
            </a:r>
            <a:endParaRPr lang="ru-RU" sz="20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21088"/>
            <a:ext cx="367240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торжественность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554201"/>
            <a:ext cx="3908152" cy="5517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4221088"/>
            <a:ext cx="367240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монументальность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21088"/>
            <a:ext cx="367240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великолепие</a:t>
            </a: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35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547664" y="836713"/>
            <a:ext cx="6192688" cy="3528391"/>
          </a:xfrm>
        </p:spPr>
        <p:txBody>
          <a:bodyPr/>
          <a:lstStyle/>
          <a:p>
            <a:pPr algn="ctr"/>
            <a:r>
              <a:rPr lang="ru-RU" sz="2800" dirty="0" smtClean="0">
                <a:latin typeface="Book Antiqua" pitchFamily="18" charset="0"/>
              </a:rPr>
              <a:t>ДОМАШНЕЕ ЗАДАНИЕ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Подготовить пересказ биографии Г.Р. Державина.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Ответить на вопросы </a:t>
            </a:r>
          </a:p>
          <a:p>
            <a:r>
              <a:rPr lang="ru-RU" sz="2800" dirty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     на стр. 58 (устно).</a:t>
            </a:r>
          </a:p>
          <a:p>
            <a:r>
              <a:rPr lang="ru-RU" sz="2800" dirty="0" smtClean="0">
                <a:latin typeface="Book Antiqua" pitchFamily="18" charset="0"/>
              </a:rPr>
              <a:t>3) Выучить наизусть отрывок со слов «Науки юношей питают…»</a:t>
            </a:r>
          </a:p>
        </p:txBody>
      </p:sp>
    </p:spTree>
    <p:extLst>
      <p:ext uri="{BB962C8B-B14F-4D97-AF65-F5344CB8AC3E}">
        <p14:creationId xmlns:p14="http://schemas.microsoft.com/office/powerpoint/2010/main" xmlns="" val="246141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71802" y="214290"/>
            <a:ext cx="15792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00063" y="10715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Творчество Ломоносова относится к…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85750" y="1927225"/>
            <a:ext cx="835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а) классицизму       б) сентиментализму           в) романтизму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285750" y="2000250"/>
            <a:ext cx="357188" cy="35718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357188" y="2928938"/>
            <a:ext cx="775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 Москве М.В.Ломоносов поступил в…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1000125" y="3857625"/>
            <a:ext cx="6786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а) в Духовную семинарию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б) Славяно-греко-латинскую Академию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в) Навигационную школу 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1000125" y="4357688"/>
            <a:ext cx="428625" cy="42862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357188"/>
            <a:ext cx="8286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Для обучения горному делу Ломоносова отправляют в…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643063" y="1643063"/>
            <a:ext cx="5857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а) Кембриджский университет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б) Итонский университет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в) Марбургский университет 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1643063" y="2571750"/>
            <a:ext cx="428625" cy="50006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500063" y="3286125"/>
            <a:ext cx="647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В России Ломоносов служил в…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1714500" y="4357688"/>
            <a:ext cx="5072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а) Академии Наук     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б) Академии Искусств      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в) Военной Академии</a:t>
            </a:r>
            <a:endParaRPr lang="ru-RU" sz="2800"/>
          </a:p>
        </p:txBody>
      </p:sp>
      <p:sp>
        <p:nvSpPr>
          <p:cNvPr id="7" name="Блок-схема: узел 6"/>
          <p:cNvSpPr/>
          <p:nvPr/>
        </p:nvSpPr>
        <p:spPr>
          <a:xfrm>
            <a:off x="1714500" y="4429125"/>
            <a:ext cx="428625" cy="50006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2916238" y="3284538"/>
            <a:ext cx="5111750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 pitchFamily="66" charset="0"/>
              </a:rPr>
              <a:t>Поэзия</a:t>
            </a:r>
          </a:p>
        </p:txBody>
      </p:sp>
      <p:pic>
        <p:nvPicPr>
          <p:cNvPr id="22533" name="Picture 9" descr="Картинка 10 из 20930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4038600" cy="3028950"/>
          </a:xfrm>
        </p:spPr>
      </p:pic>
      <p:pic>
        <p:nvPicPr>
          <p:cNvPr id="22532" name="Picture 6" descr="Картинка 1 из 20930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933825"/>
            <a:ext cx="2192338" cy="2924175"/>
          </a:xfrm>
        </p:spPr>
      </p:pic>
    </p:spTree>
    <p:extLst>
      <p:ext uri="{BB962C8B-B14F-4D97-AF65-F5344CB8AC3E}">
        <p14:creationId xmlns:p14="http://schemas.microsoft.com/office/powerpoint/2010/main" xmlns="" val="261232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7570788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/>
              <a:t>		«</a:t>
            </a:r>
            <a:r>
              <a:rPr lang="ru-RU" sz="3600" b="1" dirty="0" smtClean="0">
                <a:latin typeface="Monotype Corsiva" pitchFamily="66" charset="0"/>
              </a:rPr>
              <a:t>Ода на день восшествия на Всероссийский престол Её Величества Государыни Императрицы </a:t>
            </a:r>
            <a:r>
              <a:rPr lang="ru-RU" sz="3600" b="1" dirty="0" err="1" smtClean="0">
                <a:latin typeface="Monotype Corsiva" pitchFamily="66" charset="0"/>
              </a:rPr>
              <a:t>Елисаветы</a:t>
            </a:r>
            <a:r>
              <a:rPr lang="ru-RU" sz="3600" b="1" dirty="0" smtClean="0">
                <a:latin typeface="Monotype Corsiva" pitchFamily="66" charset="0"/>
              </a:rPr>
              <a:t> Петровны 1747 года»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24579" name="Picture 5" descr="Картинка 19 из 20930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4075" y="3419475"/>
            <a:ext cx="4686300" cy="3195638"/>
          </a:xfrm>
        </p:spPr>
      </p:pic>
    </p:spTree>
    <p:extLst>
      <p:ext uri="{BB962C8B-B14F-4D97-AF65-F5344CB8AC3E}">
        <p14:creationId xmlns:p14="http://schemas.microsoft.com/office/powerpoint/2010/main" xmlns="" val="2251101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764704"/>
            <a:ext cx="4680520" cy="58326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    </a:t>
            </a:r>
            <a:r>
              <a:rPr lang="ru-RU" sz="2800" b="1" dirty="0" smtClean="0">
                <a:latin typeface="Book Antiqua" pitchFamily="18" charset="0"/>
              </a:rPr>
              <a:t>Вот как начинает Ломоносов свою знаменитую оду:</a:t>
            </a:r>
          </a:p>
          <a:p>
            <a:pPr eaLnBrk="1" hangingPunct="1">
              <a:buFontTx/>
              <a:buNone/>
            </a:pPr>
            <a:endParaRPr lang="ru-RU" sz="2800" b="1" dirty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Царей и царств земных  отрада,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Возлюбленная тишина,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Блаженство сёл, градов ограда,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Коль ты прекрасна и красна!</a:t>
            </a: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- О чём идёт речь?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- Подберите синоним к слову ТИШИНА.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5" name="Picture 2" descr="D:\Презентации\литература\7 кл\М.В.Ломоносов «Ода на день восшествия…»\М.В.Ломоносов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1268760"/>
            <a:ext cx="3652848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539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5" r="3415"/>
          <a:stretch>
            <a:fillRect/>
          </a:stretch>
        </p:blipFill>
        <p:spPr>
          <a:xfrm>
            <a:off x="935596" y="548680"/>
            <a:ext cx="7344816" cy="5508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 smtClean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6201308"/>
            <a:ext cx="5544616" cy="5400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otype Corsiva" pitchFamily="66" charset="0"/>
              </a:rPr>
              <a:t>т</a:t>
            </a:r>
            <a:r>
              <a:rPr lang="ru-RU" sz="3600" dirty="0" smtClean="0">
                <a:latin typeface="Monotype Corsiva" pitchFamily="66" charset="0"/>
              </a:rPr>
              <a:t>ишина – мирная жизнь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31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latin typeface="Book Antiqua" pitchFamily="18" charset="0"/>
              </a:rPr>
              <a:t>    Царствование Елизаветы прославляется, оно предстаёт величественным, богатым и прекрасным: 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1026" name="Picture 2" descr="C:\Users\Мариана\Desktop\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1779"/>
            <a:ext cx="6120680" cy="4625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1127" y="6237449"/>
            <a:ext cx="4320480" cy="540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Book Antiqua" pitchFamily="18" charset="0"/>
              </a:rPr>
              <a:t>«цветы пестреют»</a:t>
            </a:r>
            <a:endParaRPr lang="ru-RU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27" name="Picture 3" descr="C:\Users\Мариана\Desktop\0_17ed1_89d93574_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558708"/>
            <a:ext cx="6158523" cy="461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01127" y="6237450"/>
            <a:ext cx="4320479" cy="540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</a:rPr>
              <a:t>«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к</a:t>
            </a:r>
            <a:r>
              <a:rPr lang="ru-RU" sz="2400" dirty="0" err="1" smtClean="0">
                <a:solidFill>
                  <a:schemeClr val="tx1"/>
                </a:solidFill>
                <a:latin typeface="Book Antiqua" pitchFamily="18" charset="0"/>
              </a:rPr>
              <a:t>ласы</a:t>
            </a:r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</a:rPr>
              <a:t> на полях желтеют»</a:t>
            </a:r>
            <a:endParaRPr lang="ru-RU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28" name="Picture 4" descr="C:\Users\Мариана\Desktop\61927229_3f2c08b9731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740" y="1560487"/>
            <a:ext cx="6120680" cy="4573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01127" y="6237450"/>
            <a:ext cx="4320479" cy="540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</a:rPr>
              <a:t>«сокровищ полны корабли»</a:t>
            </a:r>
            <a:endParaRPr lang="ru-RU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415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3538736" cy="6120680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Заслугу императрицы поэт видит в том, что она «войне поставила конец» и печётся о «россов счастье».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Казалось бы, изображена вполне идиллическая картина благоденствия русской нации. Однако это лишь непременное условие, подступ к основной мысли.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Россия процветает, но она могла бы быть ещё краше, ещё </a:t>
            </a:r>
            <a:r>
              <a:rPr lang="ru-RU" dirty="0" err="1" smtClean="0">
                <a:solidFill>
                  <a:srgbClr val="C00000"/>
                </a:solidFill>
                <a:latin typeface="Book Antiqua" pitchFamily="18" charset="0"/>
              </a:rPr>
              <a:t>просвещённее</a:t>
            </a: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, если бы государыня осуществила преобразования в духе 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КОГО?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713" y="509480"/>
            <a:ext cx="4489751" cy="5511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805264"/>
            <a:ext cx="3528391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Петра Великого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448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3538736" cy="4464496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Похвалы Ломоносова относятся больше к настоящему России или её будущему?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5006614"/>
            <a:ext cx="3528391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будущему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386" y="188640"/>
            <a:ext cx="4807141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5244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4285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Times New Roman" pitchFamily="18" charset="0"/>
              </a:rPr>
              <a:t>Композиция  оды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860032" y="928688"/>
            <a:ext cx="4069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Оду можно назвать «типичной» для Ломоносова. Она написана четырехстопным  ямбом, состоит из 3 частей: в первой поэт обращается к императрице и призывает на помощь муз; вторая часть - самая большая - посвящена собственно прославлению Елизаветы; а в третьей Ломоносов просит императрицу о помощи. Это традиционная одическая композиция, восходящая еще к античному гимну.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038600" cy="526297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2" descr="D:\Презентации\литература\7 кл\М.В.Ломоносов «Ода на день восшествия…»\Страница поэм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84" y="994043"/>
            <a:ext cx="3570968" cy="5493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469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    Царствование Елизаветы прославляется, оно предстаёт величественным, богатым и прекрасным: </vt:lpstr>
      <vt:lpstr>Заслугу императрицы поэт видит в том, что она «войне поставила конец» и печётся о «россов счастье». Казалось бы, изображена вполне идиллическая картина благоденствия русской нации. Однако это лишь непременное условие, подступ к основной мысли. Россия процветает, но она могла бы быть ещё краше, ещё просвещённее, если бы государыня осуществила преобразования в духе  КОГО? </vt:lpstr>
      <vt:lpstr>Похвалы Ломоносова относятся больше к настоящему России или её будущему? </vt:lpstr>
      <vt:lpstr>Слайд 9</vt:lpstr>
      <vt:lpstr>Заслуга Ломоносова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Wsuser</dc:creator>
  <cp:lastModifiedBy>Vladimir</cp:lastModifiedBy>
  <cp:revision>21</cp:revision>
  <dcterms:created xsi:type="dcterms:W3CDTF">2011-04-24T12:53:38Z</dcterms:created>
  <dcterms:modified xsi:type="dcterms:W3CDTF">2021-11-30T18:10:41Z</dcterms:modified>
</cp:coreProperties>
</file>